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6" r:id="rId16"/>
    <p:sldId id="275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18"/>
    <p:restoredTop sz="94679"/>
  </p:normalViewPr>
  <p:slideViewPr>
    <p:cSldViewPr snapToGrid="0">
      <p:cViewPr varScale="1">
        <p:scale>
          <a:sx n="104" d="100"/>
          <a:sy n="104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6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48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31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0413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11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35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8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57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6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9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7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5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4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62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1AA6B4-C208-854B-9992-D5F4E19D69FA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0619E-4DD5-C747-B061-E36E86B3C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6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ED07-9846-04D7-DDEE-9638342FAA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Room Occupancy Using Environmental Sensor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C5640-0EF7-24C0-C996-C17828280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Robert B Fisher</a:t>
            </a:r>
          </a:p>
          <a:p>
            <a:r>
              <a:rPr lang="en-US" dirty="0"/>
              <a:t>DS 260</a:t>
            </a:r>
          </a:p>
        </p:txBody>
      </p:sp>
      <p:pic>
        <p:nvPicPr>
          <p:cNvPr id="26" name="Audio 25">
            <a:extLst>
              <a:ext uri="{FF2B5EF4-FFF2-40B4-BE49-F238E27FC236}">
                <a16:creationId xmlns:a16="http://schemas.microsoft.com/office/drawing/2014/main" id="{90B4F7CB-C28F-1E05-18A0-54E520471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0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15"/>
    </mc:Choice>
    <mc:Fallback>
      <p:transition spd="slow" advTm="27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0EABD-7724-DA39-931C-306E4A10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CO2 Over Time 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462A6-8470-587A-6725-8A5ACDF67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Observation:</a:t>
            </a:r>
          </a:p>
          <a:p>
            <a:r>
              <a:rPr lang="en-US" dirty="0"/>
              <a:t>Rises dramatically when people are present</a:t>
            </a:r>
          </a:p>
          <a:p>
            <a:r>
              <a:rPr lang="en-US" dirty="0"/>
              <a:t>Falls back when room empties</a:t>
            </a:r>
          </a:p>
          <a:p>
            <a:r>
              <a:rPr lang="en-US" dirty="0"/>
              <a:t>Distinct hill shaped occupancy cycles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Very strong predictor</a:t>
            </a:r>
          </a:p>
        </p:txBody>
      </p:sp>
      <p:pic>
        <p:nvPicPr>
          <p:cNvPr id="4" name="Picture 3" descr="A graph of a mountain&#10;&#10;AI-generated content may be incorrect.">
            <a:extLst>
              <a:ext uri="{FF2B5EF4-FFF2-40B4-BE49-F238E27FC236}">
                <a16:creationId xmlns:a16="http://schemas.microsoft.com/office/drawing/2014/main" id="{C35B363F-7FE6-DA03-B125-252D09CFC2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33" y="2548281"/>
            <a:ext cx="5405193" cy="3662018"/>
          </a:xfrm>
          <a:prstGeom prst="rect">
            <a:avLst/>
          </a:prstGeom>
          <a:effectLst/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9C6B0A16-0A61-6085-8A78-25F88E638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51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186"/>
    </mc:Choice>
    <mc:Fallback>
      <p:transition spd="slow" advTm="21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734B6-F518-85DE-F9B3-802CA333F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Humidity Ratio Over Time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97EE-C95F-1262-AD69-FF6753255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Observation:</a:t>
            </a:r>
          </a:p>
          <a:p>
            <a:r>
              <a:rPr lang="en-US" dirty="0"/>
              <a:t>Similar shape to humidity</a:t>
            </a:r>
          </a:p>
          <a:p>
            <a:r>
              <a:rPr lang="en-US" dirty="0"/>
              <a:t>Smooth, gradual changes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Moderate to weak predictor</a:t>
            </a:r>
          </a:p>
        </p:txBody>
      </p:sp>
      <p:pic>
        <p:nvPicPr>
          <p:cNvPr id="4" name="Picture 3" descr="A graph showing a line&#10;&#10;AI-generated content may be incorrect.">
            <a:extLst>
              <a:ext uri="{FF2B5EF4-FFF2-40B4-BE49-F238E27FC236}">
                <a16:creationId xmlns:a16="http://schemas.microsoft.com/office/drawing/2014/main" id="{629A7C75-DB25-0445-EAB2-DA566B127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33" y="2548281"/>
            <a:ext cx="5405193" cy="3662018"/>
          </a:xfrm>
          <a:prstGeom prst="rect">
            <a:avLst/>
          </a:prstGeom>
          <a:effectLst/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6CFECF20-52C1-1A64-1012-AA3810BA63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43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776"/>
    </mc:Choice>
    <mc:Fallback>
      <p:transition spd="slow" advTm="1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E4DCE-2A73-3A41-107E-D5290EF47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Occupied Over Time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407EB-67D5-E528-50AF-5AA57B0CF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Observation:</a:t>
            </a:r>
          </a:p>
          <a:p>
            <a:r>
              <a:rPr lang="en-US" dirty="0"/>
              <a:t>Clear blocks of 0s and 1s</a:t>
            </a:r>
          </a:p>
          <a:p>
            <a:r>
              <a:rPr lang="en-US" dirty="0"/>
              <a:t>Serves as ground truth</a:t>
            </a:r>
          </a:p>
          <a:p>
            <a:r>
              <a:rPr lang="en-US" dirty="0"/>
              <a:t>Helps visually compare how light and CO2 align with occupancy </a:t>
            </a:r>
          </a:p>
        </p:txBody>
      </p:sp>
      <p:pic>
        <p:nvPicPr>
          <p:cNvPr id="4" name="Picture 3" descr="A white rectangular object with blue lines&#10;&#10;AI-generated content may be incorrect.">
            <a:extLst>
              <a:ext uri="{FF2B5EF4-FFF2-40B4-BE49-F238E27FC236}">
                <a16:creationId xmlns:a16="http://schemas.microsoft.com/office/drawing/2014/main" id="{C6607925-3541-DD84-6AEA-F46B1F5658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68" y="2548281"/>
            <a:ext cx="5385323" cy="3662018"/>
          </a:xfrm>
          <a:prstGeom prst="rect">
            <a:avLst/>
          </a:prstGeom>
          <a:effectLst/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752F87A6-73E6-843A-1F28-08F1917C4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933"/>
    </mc:Choice>
    <mc:Fallback>
      <p:transition spd="slow" advTm="18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3150E-4C9E-1977-4C89-DEEC9F549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125C3-7D10-2056-F002-5AE0A09D6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Built three decision tree models: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All predictors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Light + CO2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Temperature + Humidity + CO2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Evaluated using: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AUC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FBD962B5-0B53-13A3-412B-EAF967B49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5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07"/>
    </mc:Choice>
    <mc:Fallback>
      <p:transition spd="slow" advTm="47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CB84B-FF21-90D3-E20F-5E6C9E6F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Decision Trees 1 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C326A-C50E-6D4B-5B66-A5AAE19FD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Accuracy: 1.00</a:t>
            </a:r>
          </a:p>
          <a:p>
            <a:r>
              <a:rPr lang="en-US" dirty="0"/>
              <a:t>AUC: 0.9960</a:t>
            </a:r>
          </a:p>
          <a:p>
            <a:r>
              <a:rPr lang="en-US" dirty="0"/>
              <a:t>Strong splits based on Light and CO2</a:t>
            </a:r>
          </a:p>
          <a:p>
            <a:r>
              <a:rPr lang="en-US" dirty="0"/>
              <a:t>Most complete and highest performing model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7FCBE9-64FA-437E-DCFC-DBBCBA6DF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600697"/>
            <a:ext cx="5451627" cy="3557185"/>
          </a:xfrm>
          <a:prstGeom prst="rect">
            <a:avLst/>
          </a:prstGeom>
          <a:effectLst/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63FA7119-42C4-5177-B1C0-65EF8DFDA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13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952"/>
    </mc:Choice>
    <mc:Fallback>
      <p:transition spd="slow" advTm="24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067BF4-D202-CE12-0294-16DEFB91A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1B878-9007-FBDC-2CFD-A66996E7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Decision Trees 2 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E98CB-C900-9489-98D5-972D4A81D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Accuracy: 0.99</a:t>
            </a:r>
          </a:p>
          <a:p>
            <a:r>
              <a:rPr lang="en-US" dirty="0"/>
              <a:t>AUC: 0.9925</a:t>
            </a:r>
          </a:p>
          <a:p>
            <a:r>
              <a:rPr lang="en-US" dirty="0"/>
              <a:t>Very strong performance with only 2 predictors</a:t>
            </a:r>
          </a:p>
          <a:p>
            <a:r>
              <a:rPr lang="en-US" dirty="0"/>
              <a:t>Confirms importance of Light and CO2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515D9FE-951C-A393-EDC1-5D48943C9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573" y="2548281"/>
            <a:ext cx="4606312" cy="3662018"/>
          </a:xfrm>
          <a:prstGeom prst="rect">
            <a:avLst/>
          </a:prstGeom>
          <a:effectLst/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A6F45A95-21A5-8FCA-8D63-8F4997DF5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6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3834"/>
    </mc:Choice>
    <mc:Fallback>
      <p:transition spd="slow" advTm="33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5AB142-3802-3E62-2A2A-DA5295165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8F3D4-FA30-6453-1E84-403C80A1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Decision Trees 3 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A0FAA-6024-83B9-5BE9-652FAC1C6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Accuracy: 0.97</a:t>
            </a:r>
          </a:p>
          <a:p>
            <a:r>
              <a:rPr lang="en-US" dirty="0"/>
              <a:t>AUC: 0.9863</a:t>
            </a:r>
          </a:p>
          <a:p>
            <a:r>
              <a:rPr lang="en-US" dirty="0"/>
              <a:t>Lower accuracy due to missing Light feature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4A6623B-F3F9-6BEC-A153-224E75F7F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56" y="2548281"/>
            <a:ext cx="4834347" cy="3662018"/>
          </a:xfrm>
          <a:prstGeom prst="rect">
            <a:avLst/>
          </a:prstGeom>
          <a:effectLst/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8B7F504B-06BE-DFE6-1A1F-1A4B3B58E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1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043"/>
    </mc:Choice>
    <mc:Fallback>
      <p:transition spd="slow" advTm="28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00C3A-9988-2E20-42EF-FD681783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Final Model Choice 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81FE-3AFA-DD67-AD07-688AED94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Decision Tree 1</a:t>
            </a:r>
          </a:p>
          <a:p>
            <a:r>
              <a:rPr lang="en-US" dirty="0"/>
              <a:t>Highest accuracy and AUC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Insights:</a:t>
            </a:r>
          </a:p>
          <a:p>
            <a:r>
              <a:rPr lang="en-US" dirty="0"/>
              <a:t>Light and CO2 are the strongest predictors</a:t>
            </a:r>
          </a:p>
          <a:p>
            <a:endParaRPr lang="en-US" dirty="0"/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2B191401-E80F-C3C0-87B1-BFE2D599D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748" y="2603231"/>
            <a:ext cx="6932253" cy="3362140"/>
          </a:xfrm>
          <a:prstGeom prst="rect">
            <a:avLst/>
          </a:prstGeom>
          <a:effectLst/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8F4D3B02-4C55-BAB7-9E6C-C701131CE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1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413"/>
    </mc:Choice>
    <mc:Fallback>
      <p:transition spd="slow" advTm="27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AB79-6771-BFF2-5456-CEA20421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5DA77-D0A0-9084-AB5A-D7E27E19D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Cleaned and explored training data</a:t>
            </a:r>
          </a:p>
          <a:p>
            <a:r>
              <a:rPr lang="en-US" dirty="0"/>
              <a:t>Visualized time series patterns to identify strong predictors</a:t>
            </a:r>
          </a:p>
          <a:p>
            <a:r>
              <a:rPr lang="en-US" dirty="0"/>
              <a:t>Built and compared multiple decision tree models</a:t>
            </a:r>
          </a:p>
          <a:p>
            <a:r>
              <a:rPr lang="en-US" dirty="0"/>
              <a:t>Final model achieved perfect validation accuracy</a:t>
            </a:r>
          </a:p>
          <a:p>
            <a:r>
              <a:rPr lang="en-US" dirty="0"/>
              <a:t>Project demonstrates how environmental sensors can reliably detect occupancy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09A75F03-B0E3-7FC1-C8CC-D48C3D3DD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8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56"/>
    </mc:Choice>
    <mc:Fallback>
      <p:transition spd="slow" advTm="59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25CF-4269-BF41-45C1-A1596CB1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58D25-4AED-5BE4-1316-3B8CF2853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Predict whether an office is occupied using environmental sensor data.</a:t>
            </a:r>
          </a:p>
          <a:p>
            <a:r>
              <a:rPr lang="en-US" dirty="0"/>
              <a:t>Data collected every few seconds</a:t>
            </a:r>
          </a:p>
          <a:p>
            <a:r>
              <a:rPr lang="en-US" dirty="0"/>
              <a:t>Target variable: Occupied (0 = No, 1 = Yes)</a:t>
            </a:r>
          </a:p>
          <a:p>
            <a:r>
              <a:rPr lang="en-US" dirty="0"/>
              <a:t>Machine learning model type: Decision Trees </a:t>
            </a:r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6FF7367A-BF19-CA6F-EFF4-4C9BA6D93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0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53"/>
    </mc:Choice>
    <mc:Fallback>
      <p:transition spd="slow" advTm="6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8764-85BD-674E-AD32-016F0E58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CF32-9FA0-B5FA-6712-73450B67A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Predictors: </a:t>
            </a:r>
          </a:p>
          <a:p>
            <a:r>
              <a:rPr lang="en-US" dirty="0"/>
              <a:t>Temperature</a:t>
            </a:r>
          </a:p>
          <a:p>
            <a:r>
              <a:rPr lang="en-US" dirty="0"/>
              <a:t>Humidity</a:t>
            </a:r>
          </a:p>
          <a:p>
            <a:r>
              <a:rPr lang="en-US" dirty="0"/>
              <a:t>Light</a:t>
            </a:r>
          </a:p>
          <a:p>
            <a:r>
              <a:rPr lang="en-US" dirty="0"/>
              <a:t>CO2</a:t>
            </a:r>
          </a:p>
          <a:p>
            <a:r>
              <a:rPr lang="en-US" dirty="0"/>
              <a:t>Humidity Ratio</a:t>
            </a:r>
          </a:p>
          <a:p>
            <a:r>
              <a:rPr lang="en-US" dirty="0"/>
              <a:t>ID</a:t>
            </a:r>
          </a:p>
          <a:p>
            <a:pPr marL="0" indent="0">
              <a:buNone/>
            </a:pPr>
            <a:r>
              <a:rPr lang="en-US" dirty="0"/>
              <a:t>Target:</a:t>
            </a:r>
          </a:p>
          <a:p>
            <a:r>
              <a:rPr lang="en-US" dirty="0"/>
              <a:t>Occupied (Yes/No --&gt; 1/0)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90F04B0D-D716-7B5E-25C2-B44A607A5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1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59"/>
    </mc:Choice>
    <mc:Fallback>
      <p:transition spd="slow" advTm="25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8A50B-E522-205E-C0CD-CCBD5CC7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AE10-B75C-E4C3-AC42-9E9A41F70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Issue: Inconsistent Occupied labels</a:t>
            </a:r>
          </a:p>
          <a:p>
            <a:r>
              <a:rPr lang="en-US" dirty="0"/>
              <a:t>Examples: “yes,” “Yes,” “Y,” “N,” “no” missing values</a:t>
            </a:r>
          </a:p>
          <a:p>
            <a:endParaRPr lang="en-US" dirty="0"/>
          </a:p>
          <a:p>
            <a:r>
              <a:rPr lang="en-US" dirty="0"/>
              <a:t>Cleaning Steps: </a:t>
            </a:r>
          </a:p>
          <a:p>
            <a:r>
              <a:rPr lang="en-US" dirty="0"/>
              <a:t>Converted to lowercase</a:t>
            </a:r>
          </a:p>
          <a:p>
            <a:r>
              <a:rPr lang="en-US" dirty="0"/>
              <a:t>Trimmed whitespace</a:t>
            </a:r>
          </a:p>
          <a:p>
            <a:r>
              <a:rPr lang="en-US" dirty="0"/>
              <a:t>Mapped: {“yes,” “y,” “1”} – 1</a:t>
            </a:r>
          </a:p>
          <a:p>
            <a:r>
              <a:rPr lang="en-US" dirty="0"/>
              <a:t>Mapped: {“no,” “n,” “0”} – 0 </a:t>
            </a:r>
          </a:p>
          <a:p>
            <a:r>
              <a:rPr lang="en-US" dirty="0"/>
              <a:t>Dropped invalid rows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189D8B50-55A1-24EF-20F3-C7C553D41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9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09"/>
    </mc:Choice>
    <mc:Fallback>
      <p:transition spd="slow" advTm="57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CC31-2834-9982-227D-BEF7EA75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CEA9F-4410-700B-F67F-971D02B0A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Purpose:</a:t>
            </a:r>
          </a:p>
          <a:p>
            <a:r>
              <a:rPr lang="en-US" dirty="0"/>
              <a:t>Understand typical sensor values</a:t>
            </a:r>
          </a:p>
          <a:p>
            <a:r>
              <a:rPr lang="en-US" dirty="0"/>
              <a:t>Detect skew and outliers</a:t>
            </a:r>
          </a:p>
          <a:p>
            <a:r>
              <a:rPr lang="en-US" dirty="0"/>
              <a:t>Prepare for model building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white background with red text&#10;&#10;AI-generated content may be incorrect.">
            <a:extLst>
              <a:ext uri="{FF2B5EF4-FFF2-40B4-BE49-F238E27FC236}">
                <a16:creationId xmlns:a16="http://schemas.microsoft.com/office/drawing/2014/main" id="{C5E9A6A0-7CAD-8A0E-E8AC-D84995CD3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1" y="3934235"/>
            <a:ext cx="8177609" cy="1998214"/>
          </a:xfrm>
          <a:prstGeom prst="rect">
            <a:avLst/>
          </a:prstGeom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141DE283-74E1-6247-8E17-B0930EC3D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6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14"/>
    </mc:Choice>
    <mc:Fallback>
      <p:transition spd="slow" advTm="22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A3E7D-A40F-DBDA-736C-5D3E4C9E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Time-Series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2D57-6099-696F-82D8-F5319E506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collected at regular intervals</a:t>
            </a:r>
          </a:p>
          <a:p>
            <a:r>
              <a:rPr lang="en-US" dirty="0"/>
              <a:t>Helps Identify which features correlate with occupancy</a:t>
            </a:r>
          </a:p>
          <a:p>
            <a:r>
              <a:rPr lang="en-US" dirty="0"/>
              <a:t>Built six line charts (one per feature) using KNIME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39D7B3E9-B314-9AB1-BE51-137969DE42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9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28"/>
    </mc:Choice>
    <mc:Fallback>
      <p:transition spd="slow" advTm="37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6B50F-8486-530B-F36B-8569A949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Temperature Over Time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17F99-6DBA-4887-8659-7010646A3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Observation:</a:t>
            </a:r>
          </a:p>
          <a:p>
            <a:r>
              <a:rPr lang="en-US" dirty="0"/>
              <a:t>Smooth rise/fall between 20-23 Celsius</a:t>
            </a:r>
          </a:p>
          <a:p>
            <a:r>
              <a:rPr lang="en-US" dirty="0"/>
              <a:t>No Sharp transitions</a:t>
            </a:r>
          </a:p>
          <a:p>
            <a:r>
              <a:rPr lang="en-US" dirty="0"/>
              <a:t>Changes reflect HVAC cycles, not occupancy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Weak predictor </a:t>
            </a:r>
          </a:p>
          <a:p>
            <a:endParaRPr lang="en-US" dirty="0"/>
          </a:p>
        </p:txBody>
      </p:sp>
      <p:pic>
        <p:nvPicPr>
          <p:cNvPr id="4" name="Picture 3" descr="A graph showing a line&#10;&#10;AI-generated content may be incorrect.">
            <a:extLst>
              <a:ext uri="{FF2B5EF4-FFF2-40B4-BE49-F238E27FC236}">
                <a16:creationId xmlns:a16="http://schemas.microsoft.com/office/drawing/2014/main" id="{71FDCC1A-2805-CAC9-2C9C-4DFA7C752A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37" y="2661097"/>
            <a:ext cx="5771532" cy="3895783"/>
          </a:xfrm>
          <a:prstGeom prst="rect">
            <a:avLst/>
          </a:prstGeom>
          <a:effectLst/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43E8DF9E-E615-F895-E066-C509E471A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84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2711"/>
    </mc:Choice>
    <mc:Fallback>
      <p:transition spd="slow" advTm="22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A9B1C-2D1D-4D20-C621-50983C86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Humidity Over Time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F2829-7DF0-BC64-D32B-753020E5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Observation: </a:t>
            </a:r>
          </a:p>
          <a:p>
            <a:r>
              <a:rPr lang="en-US" dirty="0"/>
              <a:t>Gradual fluctuations between 18-28%</a:t>
            </a:r>
          </a:p>
          <a:p>
            <a:r>
              <a:rPr lang="en-US" dirty="0"/>
              <a:t>No abrupt spikes</a:t>
            </a:r>
          </a:p>
          <a:p>
            <a:r>
              <a:rPr lang="en-US" dirty="0"/>
              <a:t>Pattern unrelated to occupancy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Weak predictor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graph showing a line&#10;&#10;AI-generated content may be incorrect.">
            <a:extLst>
              <a:ext uri="{FF2B5EF4-FFF2-40B4-BE49-F238E27FC236}">
                <a16:creationId xmlns:a16="http://schemas.microsoft.com/office/drawing/2014/main" id="{AB2045FC-325A-3402-CB84-FD7A744DF9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68" y="2548281"/>
            <a:ext cx="5385323" cy="3662018"/>
          </a:xfrm>
          <a:prstGeom prst="rect">
            <a:avLst/>
          </a:prstGeom>
          <a:effectLst/>
        </p:spPr>
      </p:pic>
      <p:pic>
        <p:nvPicPr>
          <p:cNvPr id="20" name="Audio 19">
            <a:extLst>
              <a:ext uri="{FF2B5EF4-FFF2-40B4-BE49-F238E27FC236}">
                <a16:creationId xmlns:a16="http://schemas.microsoft.com/office/drawing/2014/main" id="{F8F40516-3F0E-8477-169A-2ECD0312A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24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161"/>
    </mc:Choice>
    <mc:Fallback>
      <p:transition spd="slow" advTm="2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1AB53-8115-41FE-4C17-E55641A8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Light Over Time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778D-A973-0B75-C7D8-714F1F7D0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Observation:</a:t>
            </a:r>
          </a:p>
          <a:p>
            <a:r>
              <a:rPr lang="en-US" dirty="0"/>
              <a:t>Clear off and on transitions</a:t>
            </a:r>
          </a:p>
          <a:p>
            <a:r>
              <a:rPr lang="en-US" dirty="0"/>
              <a:t>Unoccupied – near 0 lux</a:t>
            </a:r>
          </a:p>
          <a:p>
            <a:r>
              <a:rPr lang="en-US" dirty="0"/>
              <a:t>Occupied – jumps to 400-500 lux</a:t>
            </a:r>
          </a:p>
          <a:p>
            <a:r>
              <a:rPr lang="en-US" dirty="0"/>
              <a:t>Very sharp boundaries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One of the strongest predictors</a:t>
            </a:r>
          </a:p>
        </p:txBody>
      </p:sp>
      <p:pic>
        <p:nvPicPr>
          <p:cNvPr id="4" name="Picture 3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9D5A62C2-8B9E-B73B-C11C-0A03BE0BE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068" y="2548281"/>
            <a:ext cx="5385323" cy="3662018"/>
          </a:xfrm>
          <a:prstGeom prst="rect">
            <a:avLst/>
          </a:prstGeom>
          <a:effectLst/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ACB0D0EC-07B2-9CA3-440B-3CB716A83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8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6685"/>
    </mc:Choice>
    <mc:Fallback>
      <p:transition spd="slow" advTm="36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381</TotalTime>
  <Words>457</Words>
  <Application>Microsoft Macintosh PowerPoint</Application>
  <PresentationFormat>Widescreen</PresentationFormat>
  <Paragraphs>112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Wingdings 3</vt:lpstr>
      <vt:lpstr>Ion</vt:lpstr>
      <vt:lpstr>Predicting Room Occupancy Using Environmental Sensor Data</vt:lpstr>
      <vt:lpstr>Project Overview</vt:lpstr>
      <vt:lpstr>Dataset Features</vt:lpstr>
      <vt:lpstr>Data Cleaning </vt:lpstr>
      <vt:lpstr>Descriptive Statistics</vt:lpstr>
      <vt:lpstr>Time-Series Exploration</vt:lpstr>
      <vt:lpstr>Temperature Over Time</vt:lpstr>
      <vt:lpstr>Humidity Over Time</vt:lpstr>
      <vt:lpstr>Light Over Time</vt:lpstr>
      <vt:lpstr>CO2 Over Time </vt:lpstr>
      <vt:lpstr>Humidity Ratio Over Time</vt:lpstr>
      <vt:lpstr>Occupied Over Time</vt:lpstr>
      <vt:lpstr>Model Building Overview</vt:lpstr>
      <vt:lpstr>Decision Trees 1 </vt:lpstr>
      <vt:lpstr>Decision Trees 2 </vt:lpstr>
      <vt:lpstr>Decision Trees 3 </vt:lpstr>
      <vt:lpstr>Final Model Choice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Fisher, Robert Bo</dc:creator>
  <cp:lastModifiedBy>Fisher, Robert Bo</cp:lastModifiedBy>
  <cp:revision>2</cp:revision>
  <dcterms:created xsi:type="dcterms:W3CDTF">2025-12-11T22:10:54Z</dcterms:created>
  <dcterms:modified xsi:type="dcterms:W3CDTF">2025-12-12T04:41:44Z</dcterms:modified>
</cp:coreProperties>
</file>